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</p:sldMasterIdLst>
  <p:notesMasterIdLst>
    <p:notesMasterId r:id="rId7"/>
  </p:notesMasterIdLst>
  <p:sldIdLst>
    <p:sldId id="256" r:id="rId2"/>
    <p:sldId id="258" r:id="rId3"/>
    <p:sldId id="260" r:id="rId4"/>
    <p:sldId id="264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26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0" autoAdjust="0"/>
    <p:restoredTop sz="94653" autoAdjust="0"/>
  </p:normalViewPr>
  <p:slideViewPr>
    <p:cSldViewPr snapToGrid="0">
      <p:cViewPr varScale="1">
        <p:scale>
          <a:sx n="124" d="100"/>
          <a:sy n="124" d="100"/>
        </p:scale>
        <p:origin x="972" y="102"/>
      </p:cViewPr>
      <p:guideLst>
        <p:guide orient="horz" pos="981"/>
        <p:guide pos="2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61393373209665"/>
          <c:y val="0.13769733370021364"/>
          <c:w val="0.8257310408506866"/>
          <c:h val="0.768047830409865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予測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0000"/>
                    <a:lumMod val="104000"/>
                  </a:schemeClr>
                </a:gs>
                <a:gs pos="69000">
                  <a:schemeClr val="accent1">
                    <a:shade val="86000"/>
                    <a:satMod val="130000"/>
                    <a:lumMod val="102000"/>
                  </a:schemeClr>
                </a:gs>
                <a:gs pos="100000">
                  <a:schemeClr val="accent1">
                    <a:shade val="72000"/>
                    <a:satMod val="130000"/>
                    <a:lumMod val="10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sy="96000" rotWithShape="0">
                <a:srgbClr val="000000">
                  <a:alpha val="54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0000"/>
                      <a:lumMod val="104000"/>
                    </a:schemeClr>
                  </a:gs>
                  <a:gs pos="69000">
                    <a:schemeClr val="accent1">
                      <a:shade val="86000"/>
                      <a:satMod val="130000"/>
                      <a:lumMod val="102000"/>
                    </a:schemeClr>
                  </a:gs>
                  <a:gs pos="100000">
                    <a:schemeClr val="accent1">
                      <a:shade val="72000"/>
                      <a:satMod val="130000"/>
                      <a:lumMod val="100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sy="96000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C4B-4383-814B-16342ADD6200}"/>
              </c:ext>
            </c:extLst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rgbClr val="FFFF00"/>
                  </a:gs>
                  <a:gs pos="69000">
                    <a:schemeClr val="accent3"/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sy="96000" rotWithShape="0">
                  <a:srgbClr val="000000">
                    <a:alpha val="54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1C-44FC-8ED4-2E4A87DF4FAA}"/>
              </c:ext>
            </c:extLst>
          </c:dPt>
          <c:cat>
            <c:numRef>
              <c:f>Sheet1!$A$2:$A$11</c:f>
              <c:numCache>
                <c:formatCode>General</c:formatCod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numCache>
            </c:numRef>
          </c:cat>
          <c:val>
            <c:numRef>
              <c:f>Sheet1!$B$2:$B$11</c:f>
              <c:numCache>
                <c:formatCode>0.0_);[Red]\(0.0\)</c:formatCode>
                <c:ptCount val="10"/>
                <c:pt idx="0">
                  <c:v>28.5</c:v>
                </c:pt>
                <c:pt idx="1">
                  <c:v>30.4</c:v>
                </c:pt>
                <c:pt idx="2">
                  <c:v>32.4</c:v>
                </c:pt>
                <c:pt idx="3">
                  <c:v>34.5</c:v>
                </c:pt>
                <c:pt idx="4">
                  <c:v>36.700000000000003</c:v>
                </c:pt>
                <c:pt idx="5">
                  <c:v>39</c:v>
                </c:pt>
                <c:pt idx="6">
                  <c:v>41.4</c:v>
                </c:pt>
                <c:pt idx="7">
                  <c:v>43.9</c:v>
                </c:pt>
                <c:pt idx="8">
                  <c:v>46.5</c:v>
                </c:pt>
                <c:pt idx="9">
                  <c:v>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B-4383-814B-16342ADD6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100732288"/>
        <c:axId val="6950912"/>
      </c:barChart>
      <c:catAx>
        <c:axId val="10073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defRPr>
            </a:pPr>
            <a:endParaRPr lang="ja-JP"/>
          </a:p>
        </c:txPr>
        <c:crossAx val="6950912"/>
        <c:crosses val="autoZero"/>
        <c:auto val="1"/>
        <c:lblAlgn val="ctr"/>
        <c:lblOffset val="100"/>
        <c:noMultiLvlLbl val="0"/>
      </c:catAx>
      <c:valAx>
        <c:axId val="6950912"/>
        <c:scaling>
          <c:orientation val="minMax"/>
          <c:max val="55"/>
          <c:min val="2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);[Red]\(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  <a:cs typeface="+mn-cs"/>
              </a:defRPr>
            </a:pPr>
            <a:endParaRPr lang="ja-JP"/>
          </a:p>
        </c:txPr>
        <c:crossAx val="10073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0.15023</cdr:x>
      <cdr:y>0.2486</cdr:y>
    </cdr:from>
    <cdr:to>
      <cdr:x>0.98403</cdr:x>
      <cdr:y>0.47738</cdr:y>
    </cdr:to>
    <cdr:sp macro="" textlink="">
      <cdr:nvSpPr>
        <cdr:cNvPr id="2" name="上カーブ矢印 1"/>
        <cdr:cNvSpPr/>
      </cdr:nvSpPr>
      <cdr:spPr>
        <a:xfrm xmlns:a="http://schemas.openxmlformats.org/drawingml/2006/main" rot="20018256">
          <a:off x="628337" y="848373"/>
          <a:ext cx="3487446" cy="780705"/>
        </a:xfrm>
        <a:prstGeom xmlns:a="http://schemas.openxmlformats.org/drawingml/2006/main" prst="curvedUpArrow">
          <a:avLst/>
        </a:prstGeom>
      </cdr:spPr>
      <cdr:style>
        <a:lnRef xmlns:a="http://schemas.openxmlformats.org/drawingml/2006/main" idx="0">
          <a:schemeClr val="accent4"/>
        </a:lnRef>
        <a:fillRef xmlns:a="http://schemas.openxmlformats.org/drawingml/2006/main" idx="3">
          <a:schemeClr val="accent4"/>
        </a:fillRef>
        <a:effectRef xmlns:a="http://schemas.openxmlformats.org/drawingml/2006/main" idx="3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ja-JP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E1C48-4338-4F39-A2AF-4B5C0A7C99EE}" type="datetimeFigureOut">
              <a:rPr kumimoji="1" lang="ja-JP" altLang="en-US" smtClean="0"/>
              <a:t>2016/2/5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A835F7-4658-43DF-A800-B6AF9C34ED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90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835F7-4658-43DF-A800-B6AF9C34EDA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1580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82" y="6320618"/>
            <a:ext cx="5004649" cy="3651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日本ワインの発展を考える会（仮名＝実在の団体ではありません）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3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chemeClr val="tx2"/>
              </a:buClr>
              <a:buFont typeface="Wingdings" panose="05000000000000000000" pitchFamily="2" charset="2"/>
              <a:buChar char="ü"/>
              <a:defRPr/>
            </a:lvl1pPr>
            <a:lvl2pPr marL="457200" indent="0">
              <a:buFontTx/>
              <a:buNone/>
              <a:defRPr>
                <a:solidFill>
                  <a:schemeClr val="accent3">
                    <a:lumMod val="60000"/>
                    <a:lumOff val="4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</a:lstStyle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9182" y="6320618"/>
            <a:ext cx="5004649" cy="3651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日本ワインの発展を考える会（仮名＝実在の団体ではありません）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29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82" y="6320618"/>
            <a:ext cx="5004649" cy="365125"/>
          </a:xfrm>
          <a:prstGeom prst="rect">
            <a:avLst/>
          </a:prstGeom>
        </p:spPr>
        <p:txBody>
          <a:bodyPr/>
          <a:lstStyle/>
          <a:p>
            <a:r>
              <a:rPr lang="ja-JP" altLang="en-US" smtClean="0"/>
              <a:t>日本ワインの発展を考える会（仮名＝実在の団体ではありません）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30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7" name="テキスト ボックス 6"/>
          <p:cNvSpPr txBox="1"/>
          <p:nvPr userDrawn="1"/>
        </p:nvSpPr>
        <p:spPr>
          <a:xfrm>
            <a:off x="7693218" y="6349293"/>
            <a:ext cx="133748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100" i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Slide-No.</a:t>
            </a:r>
            <a:fld id="{7318AC16-9019-4E40-9C18-C6643B260DA2}" type="slidenum">
              <a:rPr kumimoji="1" lang="ja-JP" altLang="en-US" sz="1400" i="1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ＭＳ Ｐ明朝" panose="02020600040205080304" pitchFamily="18" charset="-128"/>
                <a:ea typeface="ＭＳ Ｐ明朝" panose="02020600040205080304" pitchFamily="18" charset="-128"/>
              </a:rPr>
              <a:pPr algn="ctr"/>
              <a:t>‹#›</a:t>
            </a:fld>
            <a:r>
              <a:rPr kumimoji="1" lang="en-US" altLang="ja-JP" sz="1400" b="0" i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/</a:t>
            </a:r>
            <a:r>
              <a:rPr kumimoji="1" lang="en-US" altLang="ja-JP" sz="1400" i="1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20</a:t>
            </a:r>
            <a:endParaRPr kumimoji="1" lang="ja-JP" altLang="en-US" sz="1400" i="1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797374" y="329839"/>
            <a:ext cx="932690" cy="441046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403676" y="1938828"/>
            <a:ext cx="932690" cy="441046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09693" y="1063587"/>
            <a:ext cx="1420371" cy="5099314"/>
          </a:xfrm>
          <a:prstGeom prst="rect">
            <a:avLst/>
          </a:prstGeom>
          <a:effectLst>
            <a:glow rad="12700">
              <a:schemeClr val="accent3">
                <a:lumMod val="60000"/>
                <a:lumOff val="40000"/>
                <a:alpha val="10000"/>
              </a:schemeClr>
            </a:glow>
          </a:effectLst>
          <a:scene3d>
            <a:camera prst="orthographicFront"/>
            <a:lightRig rig="threePt" dir="t"/>
          </a:scene3d>
          <a:sp3d prstMaterial="clear"/>
        </p:spPr>
      </p:pic>
      <p:pic>
        <p:nvPicPr>
          <p:cNvPr id="11" name="図 10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0832" y="193028"/>
            <a:ext cx="1420371" cy="5099314"/>
          </a:xfrm>
          <a:prstGeom prst="rect">
            <a:avLst/>
          </a:prstGeom>
          <a:effectLst>
            <a:glow rad="12700">
              <a:schemeClr val="accent3">
                <a:lumMod val="60000"/>
                <a:lumOff val="40000"/>
                <a:alpha val="10000"/>
              </a:schemeClr>
            </a:glow>
          </a:effectLst>
          <a:scene3d>
            <a:camera prst="orthographicFront"/>
            <a:lightRig rig="threePt" dir="t"/>
          </a:scene3d>
          <a:sp3d prstMaterial="clear"/>
        </p:spPr>
      </p:pic>
      <p:pic>
        <p:nvPicPr>
          <p:cNvPr id="12" name="図 1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955" y="101511"/>
            <a:ext cx="1170411" cy="1492494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000" y="6321600"/>
            <a:ext cx="5005250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45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7" r:id="rId3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20000"/>
        </a:lnSpc>
        <a:spcBef>
          <a:spcPts val="1000"/>
        </a:spcBef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ü"/>
        <a:defRPr kumimoji="1"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kumimoji="1" sz="1800" kern="1200"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kumimoji="1" sz="1600" kern="1200"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kumimoji="1" sz="1400" kern="1200"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kumimoji="1" sz="1200" kern="1200"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kumimoji="1"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510" y="3808800"/>
            <a:ext cx="5133277" cy="1194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62" y="1364400"/>
            <a:ext cx="6968332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8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ferris dir="l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1200" y="2080800"/>
            <a:ext cx="5450296" cy="3596952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200" y="522000"/>
            <a:ext cx="7760881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7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96" y="128837"/>
            <a:ext cx="7011008" cy="181676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800" y="1134000"/>
            <a:ext cx="5511262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5000">
        <p14:reveal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00" y="712800"/>
            <a:ext cx="2950720" cy="151803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600" y="2498400"/>
            <a:ext cx="2456901" cy="347502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000" y="446400"/>
            <a:ext cx="4328535" cy="2530059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400" y="2973600"/>
            <a:ext cx="4328535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9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8000">
        <p14:reveal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コンテンツ プレースホルダー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8480245"/>
              </p:ext>
            </p:extLst>
          </p:nvPr>
        </p:nvGraphicFramePr>
        <p:xfrm>
          <a:off x="3737903" y="567930"/>
          <a:ext cx="4182598" cy="3412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四角形吹き出し 11"/>
          <p:cNvSpPr/>
          <p:nvPr/>
        </p:nvSpPr>
        <p:spPr>
          <a:xfrm>
            <a:off x="5227676" y="1447159"/>
            <a:ext cx="1214876" cy="261610"/>
          </a:xfrm>
          <a:prstGeom prst="wedgeRectCallout">
            <a:avLst>
              <a:gd name="adj1" fmla="val 52911"/>
              <a:gd name="adj2" fmla="val 170396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outerShdw blurRad="88900" dist="38100" dir="2700000" algn="tl" rotWithShape="0">
              <a:prstClr val="black">
                <a:alpha val="5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00" y="439200"/>
            <a:ext cx="2816596" cy="1835055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400" y="2664000"/>
            <a:ext cx="2200847" cy="3395766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8400" y="4201200"/>
            <a:ext cx="3481118" cy="215207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7784" y="1464542"/>
            <a:ext cx="1390008" cy="280440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612" y="567930"/>
            <a:ext cx="2928352" cy="3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77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5000">
        <p14:reveal/>
      </p:transition>
    </mc:Choice>
    <mc:Fallback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category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ユーザー定義 2">
      <a:majorFont>
        <a:latin typeface="Bookman Old Style"/>
        <a:ea typeface="小塚明朝 Pro M"/>
        <a:cs typeface=""/>
      </a:majorFont>
      <a:minorFont>
        <a:latin typeface="Rockwell"/>
        <a:ea typeface="小塚明朝 Pro L"/>
        <a:cs typeface="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TM04033921[[fn=ダマスク]]</Template>
  <TotalTime>0</TotalTime>
  <Words>1</Words>
  <Application>Microsoft Office PowerPoint</Application>
  <PresentationFormat>画面に合わせる (4:3)</PresentationFormat>
  <Paragraphs>1</Paragraphs>
  <Slides>5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4" baseType="lpstr">
      <vt:lpstr>ＭＳ Ｐ明朝</vt:lpstr>
      <vt:lpstr>小塚明朝 Pro L</vt:lpstr>
      <vt:lpstr>小塚明朝 Pro M</vt:lpstr>
      <vt:lpstr>游ゴシック</vt:lpstr>
      <vt:lpstr>Arial</vt:lpstr>
      <vt:lpstr>Bookman Old Style</vt:lpstr>
      <vt:lpstr>Rockwell</vt:lpstr>
      <vt:lpstr>Wingdings</vt:lpstr>
      <vt:lpstr>Damask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2016-02-05T11:36:30Z</dcterms:created>
  <dcterms:modified xsi:type="dcterms:W3CDTF">2016-02-05T11:36:41Z</dcterms:modified>
  <cp:contentStatus/>
</cp:coreProperties>
</file>